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356" r:id="rId2"/>
    <p:sldId id="395" r:id="rId3"/>
    <p:sldId id="397" r:id="rId4"/>
    <p:sldId id="276" r:id="rId5"/>
    <p:sldId id="303" r:id="rId6"/>
    <p:sldId id="277" r:id="rId7"/>
    <p:sldId id="304" r:id="rId8"/>
    <p:sldId id="278" r:id="rId9"/>
    <p:sldId id="305" r:id="rId10"/>
    <p:sldId id="306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A35F5-14D9-4506-9176-09662BDF42FA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A4A14-BBB4-4157-AB52-890D987218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5524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06C03-6E01-44B6-8A8F-C516A5D3DBC8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2745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06C03-6E01-44B6-8A8F-C516A5D3DBC8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31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06C03-6E01-44B6-8A8F-C516A5D3DBC8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0173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47B85FC-2D72-465F-862E-FDAA6A39081F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3303A65-360E-4EFA-B215-6B035A33E361}" type="slidenum">
              <a:rPr lang="it-IT" smtClean="0"/>
              <a:t>‹N›</a:t>
            </a:fld>
            <a:endParaRPr lang="it-IT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459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85FC-2D72-465F-862E-FDAA6A39081F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03A65-360E-4EFA-B215-6B035A33E3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54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85FC-2D72-465F-862E-FDAA6A39081F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03A65-360E-4EFA-B215-6B035A33E3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82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85FC-2D72-465F-862E-FDAA6A39081F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03A65-360E-4EFA-B215-6B035A33E3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533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47B85FC-2D72-465F-862E-FDAA6A39081F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3303A65-360E-4EFA-B215-6B035A33E361}" type="slidenum">
              <a:rPr lang="it-IT" smtClean="0"/>
              <a:t>‹N›</a:t>
            </a:fld>
            <a:endParaRPr lang="it-IT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073323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85FC-2D72-465F-862E-FDAA6A39081F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03A65-360E-4EFA-B215-6B035A33E3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4674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85FC-2D72-465F-862E-FDAA6A39081F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03A65-360E-4EFA-B215-6B035A33E3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60699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85FC-2D72-465F-862E-FDAA6A39081F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03A65-360E-4EFA-B215-6B035A33E3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13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85FC-2D72-465F-862E-FDAA6A39081F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03A65-360E-4EFA-B215-6B035A33E3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1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47B85FC-2D72-465F-862E-FDAA6A39081F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3303A65-360E-4EFA-B215-6B035A33E361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63818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47B85FC-2D72-465F-862E-FDAA6A39081F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3303A65-360E-4EFA-B215-6B035A33E3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716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47B85FC-2D72-465F-862E-FDAA6A39081F}" type="datetimeFigureOut">
              <a:rPr lang="it-IT" smtClean="0"/>
              <a:t>22/07/2021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3303A65-360E-4EFA-B215-6B035A33E361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774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tsemiliaromagna.i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577" y="4653136"/>
            <a:ext cx="7488832" cy="1980056"/>
          </a:xfrm>
          <a:prstGeom prst="rect">
            <a:avLst/>
          </a:prstGeom>
        </p:spPr>
      </p:pic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1524000" y="-13329"/>
          <a:ext cx="91440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49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spc="-150" dirty="0">
                        <a:solidFill>
                          <a:srgbClr val="3F8139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cap="small" spc="-150" baseline="0" dirty="0">
                          <a:solidFill>
                            <a:schemeClr val="accent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Cosa sono i percorsi ITS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rgbClr val="3F81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1722783" y="1268761"/>
            <a:ext cx="8693697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dirty="0">
                <a:ea typeface="MS PGothic" panose="020B0600070205080204" pitchFamily="34" charset="-128"/>
              </a:rPr>
              <a:t>Gli Istituti Tecnici Superiori sono "scuole ad alta specializzazione tecnologica", che rispondono alla domanda delle imprese di nuove ed elevate competenze tecniche e tecnologiche.</a:t>
            </a:r>
          </a:p>
          <a:p>
            <a:endParaRPr lang="it-IT" altLang="it-IT" sz="1000" dirty="0">
              <a:ea typeface="MS PGothic" panose="020B0600070205080204" pitchFamily="34" charset="-128"/>
            </a:endParaRPr>
          </a:p>
          <a:p>
            <a:r>
              <a:rPr lang="it-IT" altLang="it-IT" dirty="0">
                <a:ea typeface="MS PGothic" panose="020B0600070205080204" pitchFamily="34" charset="-128"/>
              </a:rPr>
              <a:t>Formano tecnici superiori nelle aree tecnologiche strategiche per lo sviluppo economico e la competitività  e costituiscono il segmento di formazione terziaria non universitaria.</a:t>
            </a:r>
            <a:br>
              <a:rPr lang="it-IT" altLang="it-IT" dirty="0">
                <a:ea typeface="MS PGothic" panose="020B0600070205080204" pitchFamily="34" charset="-128"/>
              </a:rPr>
            </a:br>
            <a:endParaRPr lang="it-IT" altLang="it-IT" dirty="0">
              <a:ea typeface="MS PGothic" panose="020B0600070205080204" pitchFamily="34" charset="-128"/>
            </a:endParaRPr>
          </a:p>
          <a:p>
            <a:r>
              <a:rPr lang="it-IT" altLang="it-IT" dirty="0">
                <a:ea typeface="MS PGothic" panose="020B0600070205080204" pitchFamily="34" charset="-128"/>
              </a:rPr>
              <a:t>Gli ITS, gestiti da Fondazioni, offrono numerosi corsi relativi a sei Aree Tecnologiche e specifici ambiti per una formazione in armonia con le aspirazioni dei ragazzi e con le esigenze produttive nazionali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0495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968015-8C79-614B-A864-85175F5CCAD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dirty="0"/>
              <a:t>gli </a:t>
            </a:r>
            <a:r>
              <a:rPr lang="it-IT" dirty="0" err="1"/>
              <a:t>its</a:t>
            </a:r>
            <a:r>
              <a:rPr lang="it-IT" dirty="0"/>
              <a:t> in Emilia </a:t>
            </a:r>
            <a:r>
              <a:rPr lang="it-IT" dirty="0" err="1"/>
              <a:t>romagna</a:t>
            </a:r>
            <a:r>
              <a:rPr lang="it-IT" dirty="0"/>
              <a:t> … </a:t>
            </a:r>
            <a:endParaRPr lang="it-IT" dirty="0">
              <a:highlight>
                <a:srgbClr val="FFFF00"/>
              </a:highlight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F732830-6958-D645-8407-851A11B9682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4075" y="6147754"/>
            <a:ext cx="1759320" cy="723210"/>
          </a:xfrm>
          <a:prstGeom prst="rect">
            <a:avLst/>
          </a:prstGeom>
        </p:spPr>
      </p:pic>
      <p:pic>
        <p:nvPicPr>
          <p:cNvPr id="16" name="Picture 27" descr="ITS – Turismo e Benessere">
            <a:extLst>
              <a:ext uri="{FF2B5EF4-FFF2-40B4-BE49-F238E27FC236}">
                <a16:creationId xmlns:a16="http://schemas.microsoft.com/office/drawing/2014/main" id="{74A10EE3-DD58-4FA6-9165-A5380B9CA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0762" y="1577366"/>
            <a:ext cx="2585673" cy="1177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9">
            <a:extLst>
              <a:ext uri="{FF2B5EF4-FFF2-40B4-BE49-F238E27FC236}">
                <a16:creationId xmlns:a16="http://schemas.microsoft.com/office/drawing/2014/main" id="{792C22FD-8D47-4542-BB6C-D0789E38CBBC}"/>
              </a:ext>
            </a:extLst>
          </p:cNvPr>
          <p:cNvSpPr txBox="1">
            <a:spLocks/>
          </p:cNvSpPr>
          <p:nvPr/>
        </p:nvSpPr>
        <p:spPr bwMode="auto">
          <a:xfrm>
            <a:off x="6503217" y="1577366"/>
            <a:ext cx="4227376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b="1" dirty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ITS Turismo e Benessere</a:t>
            </a:r>
            <a:endParaRPr lang="it-IT" sz="2000" dirty="0"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it-IT" sz="2000" b="1" dirty="0">
                <a:solidFill>
                  <a:srgbClr val="6CA128"/>
                </a:solidFill>
                <a:ea typeface="ＭＳ Ｐゴシック"/>
                <a:cs typeface="ＭＳ Ｐゴシック"/>
              </a:rPr>
              <a:t>Sede dei corsi: Rimini, Cesena e Bologna</a:t>
            </a:r>
            <a:endParaRPr lang="en-GB" sz="2000" b="1" dirty="0">
              <a:solidFill>
                <a:srgbClr val="6CA128"/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67348A5-D938-43F6-9D63-483AE9962A07}"/>
              </a:ext>
            </a:extLst>
          </p:cNvPr>
          <p:cNvSpPr txBox="1"/>
          <p:nvPr/>
        </p:nvSpPr>
        <p:spPr>
          <a:xfrm>
            <a:off x="1251678" y="2910847"/>
            <a:ext cx="975922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LA NUOVA PROGRAMMAZIONE</a:t>
            </a:r>
          </a:p>
          <a:p>
            <a:pPr marL="457200" indent="-457200">
              <a:buFont typeface="+mj-lt"/>
              <a:buAutoNum type="arabicParenR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Tecnico superiore per la gestione di strutture turistico-ricettive, Rimini</a:t>
            </a:r>
          </a:p>
          <a:p>
            <a:pPr marL="457200" indent="-457200">
              <a:buFont typeface="+mj-lt"/>
              <a:buAutoNum type="arabicParenR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Tecnico superiore per la comunicazione e il marketing delle filiere turistiche e delle attività culturali, Bologna</a:t>
            </a:r>
          </a:p>
          <a:p>
            <a:pPr marL="457200" indent="-457200">
              <a:buFont typeface="+mj-lt"/>
              <a:buAutoNum type="arabicParenR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Tecnico superiore per la comunicazione e il marketing delle filiere turistiche e delle attività culturali, Cesena</a:t>
            </a:r>
          </a:p>
        </p:txBody>
      </p:sp>
    </p:spTree>
    <p:extLst>
      <p:ext uri="{BB962C8B-B14F-4D97-AF65-F5344CB8AC3E}">
        <p14:creationId xmlns:p14="http://schemas.microsoft.com/office/powerpoint/2010/main" val="2098013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1277484" y="1114431"/>
            <a:ext cx="6545716" cy="336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dirty="0"/>
              <a:t>Partecipanti 		</a:t>
            </a:r>
            <a:r>
              <a:rPr lang="it-IT" dirty="0"/>
              <a:t>20 - 25 max </a:t>
            </a:r>
          </a:p>
          <a:p>
            <a:pPr>
              <a:lnSpc>
                <a:spcPct val="150000"/>
              </a:lnSpc>
            </a:pPr>
            <a:r>
              <a:rPr lang="it-IT" b="1" dirty="0"/>
              <a:t>Durata 		         	 </a:t>
            </a:r>
            <a:r>
              <a:rPr lang="it-IT" dirty="0"/>
              <a:t>2000 ore (2 anni)</a:t>
            </a:r>
          </a:p>
          <a:p>
            <a:pPr>
              <a:lnSpc>
                <a:spcPct val="150000"/>
              </a:lnSpc>
            </a:pPr>
            <a:r>
              <a:rPr lang="it-IT" b="1" dirty="0"/>
              <a:t>Didattica		</a:t>
            </a:r>
            <a:r>
              <a:rPr lang="it-IT" dirty="0"/>
              <a:t>orientata al “saper fare”</a:t>
            </a:r>
          </a:p>
          <a:p>
            <a:pPr>
              <a:lnSpc>
                <a:spcPct val="150000"/>
              </a:lnSpc>
            </a:pPr>
            <a:r>
              <a:rPr lang="it-IT" b="1" dirty="0"/>
              <a:t>Docenti			</a:t>
            </a:r>
            <a:r>
              <a:rPr lang="it-IT" dirty="0"/>
              <a:t>+ 50% dal mondo del lavoro</a:t>
            </a:r>
          </a:p>
          <a:p>
            <a:pPr>
              <a:lnSpc>
                <a:spcPct val="150000"/>
              </a:lnSpc>
            </a:pPr>
            <a:r>
              <a:rPr lang="it-IT" b="1" dirty="0"/>
              <a:t>Stage			</a:t>
            </a:r>
            <a:r>
              <a:rPr lang="it-IT" dirty="0"/>
              <a:t>40%</a:t>
            </a:r>
          </a:p>
          <a:p>
            <a:pPr>
              <a:lnSpc>
                <a:spcPct val="150000"/>
              </a:lnSpc>
            </a:pPr>
            <a:r>
              <a:rPr lang="it-IT" b="1" dirty="0"/>
              <a:t>Titolo			</a:t>
            </a:r>
            <a:r>
              <a:rPr lang="it-IT" dirty="0"/>
              <a:t>Diploma Statale (5° liv. EQF)</a:t>
            </a:r>
          </a:p>
          <a:p>
            <a:pPr>
              <a:lnSpc>
                <a:spcPct val="150000"/>
              </a:lnSpc>
            </a:pPr>
            <a:r>
              <a:rPr lang="it-IT" b="1" dirty="0"/>
              <a:t>Finanziamento	             	</a:t>
            </a:r>
            <a:r>
              <a:rPr lang="it-IT" dirty="0"/>
              <a:t>MIUR, FSE e Regione Emilia-Romagna</a:t>
            </a:r>
            <a:endParaRPr lang="it-IT" b="1" dirty="0"/>
          </a:p>
          <a:p>
            <a:pPr>
              <a:lnSpc>
                <a:spcPct val="150000"/>
              </a:lnSpc>
            </a:pPr>
            <a:r>
              <a:rPr lang="it-IT" b="1" dirty="0"/>
              <a:t>Quota partecipazione	</a:t>
            </a:r>
            <a:r>
              <a:rPr lang="it-IT" dirty="0"/>
              <a:t>200 euro (per tutto il biennio) 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163694"/>
              </p:ext>
            </p:extLst>
          </p:nvPr>
        </p:nvGraphicFramePr>
        <p:xfrm>
          <a:off x="1046480" y="0"/>
          <a:ext cx="696976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9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spc="-150" dirty="0">
                        <a:solidFill>
                          <a:srgbClr val="3F8139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cap="small" spc="-150" baseline="0" dirty="0">
                          <a:solidFill>
                            <a:schemeClr val="accent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Caratteristiche dei percorsi </a:t>
                      </a:r>
                      <a:r>
                        <a:rPr lang="it-IT" sz="2400" cap="small" spc="-150" baseline="0" dirty="0" err="1">
                          <a:solidFill>
                            <a:schemeClr val="accent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its</a:t>
                      </a:r>
                      <a:endParaRPr lang="it-IT" sz="2400" cap="small" spc="-150" baseline="0" dirty="0">
                        <a:solidFill>
                          <a:schemeClr val="accent3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endParaRPr lang="it-IT" dirty="0"/>
                    </a:p>
                  </a:txBody>
                  <a:tcPr>
                    <a:solidFill>
                      <a:srgbClr val="3F81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EA580737-301F-4353-B8B8-8D81955B15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767599"/>
              </p:ext>
            </p:extLst>
          </p:nvPr>
        </p:nvGraphicFramePr>
        <p:xfrm>
          <a:off x="1046480" y="4481956"/>
          <a:ext cx="696976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9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94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spc="-150" dirty="0">
                        <a:solidFill>
                          <a:srgbClr val="3F8139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cap="small" spc="-150" baseline="0" dirty="0">
                          <a:solidFill>
                            <a:schemeClr val="accent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REQUISITI PER ACCEDERE AI CORSI ITS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rgbClr val="3F81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B7F86CEE-E5AE-406F-B535-C239B888C157}"/>
              </a:ext>
            </a:extLst>
          </p:cNvPr>
          <p:cNvSpPr txBox="1"/>
          <p:nvPr/>
        </p:nvSpPr>
        <p:spPr>
          <a:xfrm>
            <a:off x="1046480" y="5622358"/>
            <a:ext cx="98247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dirty="0"/>
              <a:t>Diploma di Istruzione Secondaria Superiore</a:t>
            </a:r>
            <a:endParaRPr lang="it-IT" b="1" dirty="0"/>
          </a:p>
          <a:p>
            <a:r>
              <a:rPr lang="it-IT" sz="1800" b="1" i="1" dirty="0"/>
              <a:t>                               </a:t>
            </a:r>
            <a:r>
              <a:rPr lang="it-IT" sz="1800" i="1" dirty="0"/>
              <a:t>oppure</a:t>
            </a:r>
            <a:endParaRPr lang="it-IT" sz="1800" dirty="0"/>
          </a:p>
          <a:p>
            <a:r>
              <a:rPr lang="it-IT" sz="1800" dirty="0"/>
              <a:t> </a:t>
            </a:r>
            <a:r>
              <a:rPr lang="it-IT" sz="1800" b="1" dirty="0"/>
              <a:t>Diploma professionale 4 anni + qualifica IFTS</a:t>
            </a:r>
          </a:p>
        </p:txBody>
      </p:sp>
    </p:spTree>
    <p:extLst>
      <p:ext uri="{BB962C8B-B14F-4D97-AF65-F5344CB8AC3E}">
        <p14:creationId xmlns:p14="http://schemas.microsoft.com/office/powerpoint/2010/main" val="2046423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1883532" y="1412777"/>
            <a:ext cx="8424936" cy="41926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EMILIA ROMAGNA, sono presenti 7 FONDAZIONI ITS, ognuna specializzata in un’area tecnologica. Dal 2021, le 7 fondazioni, hanno costituito un’</a:t>
            </a:r>
            <a:r>
              <a:rPr lang="it-IT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Associazione unica</a:t>
            </a:r>
            <a:r>
              <a:rPr lang="it-I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la prima su tutto il territorio nazionale, allo scopo di sviluppare maggiori sinergie nelle proposte formative, intercettare i reali fabbisogni di innovazione del sistema produttivo territoriale ed offrire più servizi ai partecipanti.  Di seguito si riportano i corsi approvati con la nuova programmazione.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 approfondimenti: </a:t>
            </a:r>
            <a:r>
              <a:rPr lang="it-IT" sz="24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https://itsemiliaromagna.it/</a:t>
            </a:r>
            <a:r>
              <a:rPr lang="it-IT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it-IT" sz="2200" dirty="0"/>
              <a:t>.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322582"/>
              </p:ext>
            </p:extLst>
          </p:nvPr>
        </p:nvGraphicFramePr>
        <p:xfrm>
          <a:off x="1524000" y="-13329"/>
          <a:ext cx="9144000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497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spc="-150" dirty="0">
                        <a:solidFill>
                          <a:srgbClr val="3F8139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cap="small" spc="-150" baseline="0" dirty="0">
                          <a:solidFill>
                            <a:schemeClr val="accent3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ITS PRESENTI IN EMILIA ROMAGNA </a:t>
                      </a:r>
                    </a:p>
                    <a:p>
                      <a:endParaRPr lang="it-IT" dirty="0"/>
                    </a:p>
                  </a:txBody>
                  <a:tcPr>
                    <a:solidFill>
                      <a:srgbClr val="3F81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732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968015-8C79-614B-A864-85175F5CCAD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dirty="0"/>
              <a:t>gli </a:t>
            </a:r>
            <a:r>
              <a:rPr lang="it-IT" dirty="0" err="1"/>
              <a:t>its</a:t>
            </a:r>
            <a:r>
              <a:rPr lang="it-IT" dirty="0"/>
              <a:t> in Emilia </a:t>
            </a:r>
            <a:r>
              <a:rPr lang="it-IT" dirty="0" err="1"/>
              <a:t>romagna</a:t>
            </a:r>
            <a:r>
              <a:rPr lang="it-IT" dirty="0"/>
              <a:t> … </a:t>
            </a:r>
            <a:endParaRPr lang="it-IT" dirty="0">
              <a:highlight>
                <a:srgbClr val="FFFF00"/>
              </a:highlight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F732830-6958-D645-8407-851A11B9682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4075" y="6147754"/>
            <a:ext cx="1759320" cy="723210"/>
          </a:xfrm>
          <a:prstGeom prst="rect">
            <a:avLst/>
          </a:prstGeom>
        </p:spPr>
      </p:pic>
      <p:pic>
        <p:nvPicPr>
          <p:cNvPr id="10" name="Picture 29" descr="https://www.itstechandfood.it/wp-content/uploads/2017/07/logo-orizzontale-sito-1-1.png">
            <a:extLst>
              <a:ext uri="{FF2B5EF4-FFF2-40B4-BE49-F238E27FC236}">
                <a16:creationId xmlns:a16="http://schemas.microsoft.com/office/drawing/2014/main" id="{9D33310F-35F7-4F7A-A89B-BAD3846D9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3678" y="1809437"/>
            <a:ext cx="2613016" cy="64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9">
            <a:extLst>
              <a:ext uri="{FF2B5EF4-FFF2-40B4-BE49-F238E27FC236}">
                <a16:creationId xmlns:a16="http://schemas.microsoft.com/office/drawing/2014/main" id="{64F31D3D-8267-48B8-9A67-47A0435D1DFC}"/>
              </a:ext>
            </a:extLst>
          </p:cNvPr>
          <p:cNvSpPr txBox="1">
            <a:spLocks/>
          </p:cNvSpPr>
          <p:nvPr/>
        </p:nvSpPr>
        <p:spPr bwMode="auto">
          <a:xfrm>
            <a:off x="5421652" y="1503676"/>
            <a:ext cx="5132160" cy="16312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  <a:defRPr/>
            </a:pPr>
            <a:r>
              <a:rPr lang="it-IT" sz="20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ＭＳ Ｐゴシック"/>
                <a:sym typeface="Gill Sans" pitchFamily="1" charset="0"/>
              </a:rPr>
              <a:t>ITS area tecnologica nuove tecnologie per il made in Italy  ambito settoriale regionale agroalimentare. </a:t>
            </a:r>
          </a:p>
          <a:p>
            <a:pPr>
              <a:defRPr/>
            </a:pPr>
            <a:r>
              <a:rPr lang="it-IT" sz="2000" b="1" dirty="0">
                <a:solidFill>
                  <a:srgbClr val="6CA128"/>
                </a:solidFill>
                <a:latin typeface="Arial" pitchFamily="34" charset="0"/>
                <a:cs typeface="ＭＳ Ｐゴシック"/>
                <a:sym typeface="Gill Sans" pitchFamily="1" charset="0"/>
              </a:rPr>
              <a:t>Sede dei corsi: Parma – Reggio Emilia – Finale Emilia </a:t>
            </a:r>
            <a:endParaRPr lang="en-GB" sz="2200" b="1" dirty="0">
              <a:solidFill>
                <a:srgbClr val="595959"/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98816EF-94D8-4567-8FB4-48D7DBAFD130}"/>
              </a:ext>
            </a:extLst>
          </p:cNvPr>
          <p:cNvSpPr txBox="1"/>
          <p:nvPr/>
        </p:nvSpPr>
        <p:spPr>
          <a:xfrm>
            <a:off x="1748856" y="3301569"/>
            <a:ext cx="837234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LA NUOVA PROGRAMMAZIONE</a:t>
            </a:r>
          </a:p>
          <a:p>
            <a:pPr marL="457200" indent="-457200">
              <a:buFont typeface="+mj-lt"/>
              <a:buAutoNum type="arabicParenR"/>
            </a:pP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Tecnico superiore responsabile delle produzioni e delle trasformazioni agrarie, agro-alimentari e agro-industriali, Parma</a:t>
            </a:r>
          </a:p>
          <a:p>
            <a:pPr marL="457200" indent="-457200">
              <a:buFont typeface="+mj-lt"/>
              <a:buAutoNum type="arabicParenR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Tecnico superiore per il controllo, la valorizzazione e il marketing delle produzioni agrarie, agro-alimentari e agro-industriali, Reggio Emilia</a:t>
            </a:r>
          </a:p>
          <a:p>
            <a:pPr marL="457200" indent="-457200">
              <a:buFont typeface="+mj-lt"/>
              <a:buAutoNum type="arabicParenR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Tecnico superiore per la sostenibilità dei prodotti (design e packaging), Parma</a:t>
            </a:r>
          </a:p>
          <a:p>
            <a:pPr marL="457200" indent="-457200">
              <a:buFont typeface="+mj-lt"/>
              <a:buAutoNum type="arabicParenR"/>
            </a:pPr>
            <a:r>
              <a:rPr lang="it-IT" dirty="0">
                <a:solidFill>
                  <a:srgbClr val="FF0000"/>
                </a:solidFill>
              </a:rPr>
              <a:t>Tecnico superiore per la gestione dell’ambiente nel sistema agro-alimentare, Finale Emilia (MO)</a:t>
            </a:r>
          </a:p>
        </p:txBody>
      </p:sp>
    </p:spTree>
    <p:extLst>
      <p:ext uri="{BB962C8B-B14F-4D97-AF65-F5344CB8AC3E}">
        <p14:creationId xmlns:p14="http://schemas.microsoft.com/office/powerpoint/2010/main" val="3415823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968015-8C79-614B-A864-85175F5CCAD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dirty="0"/>
              <a:t>gli </a:t>
            </a:r>
            <a:r>
              <a:rPr lang="it-IT" dirty="0" err="1"/>
              <a:t>its</a:t>
            </a:r>
            <a:r>
              <a:rPr lang="it-IT" dirty="0"/>
              <a:t> in Emilia </a:t>
            </a:r>
            <a:r>
              <a:rPr lang="it-IT" dirty="0" err="1"/>
              <a:t>romagna</a:t>
            </a:r>
            <a:r>
              <a:rPr lang="it-IT" dirty="0"/>
              <a:t> … </a:t>
            </a:r>
            <a:endParaRPr lang="it-IT" dirty="0">
              <a:highlight>
                <a:srgbClr val="FFFF00"/>
              </a:highlight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F732830-6958-D645-8407-851A11B9682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4075" y="6147754"/>
            <a:ext cx="1759320" cy="723210"/>
          </a:xfrm>
          <a:prstGeom prst="rect">
            <a:avLst/>
          </a:prstGeom>
        </p:spPr>
      </p:pic>
      <p:pic>
        <p:nvPicPr>
          <p:cNvPr id="12" name="Immagine 2" descr="Logo-Fondazione-ITS-26042015-trasp.png">
            <a:extLst>
              <a:ext uri="{FF2B5EF4-FFF2-40B4-BE49-F238E27FC236}">
                <a16:creationId xmlns:a16="http://schemas.microsoft.com/office/drawing/2014/main" id="{64F70248-0DC3-4656-8D31-6C8FEC9B1BD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52836" y="1874517"/>
            <a:ext cx="1373324" cy="1201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9">
            <a:extLst>
              <a:ext uri="{FF2B5EF4-FFF2-40B4-BE49-F238E27FC236}">
                <a16:creationId xmlns:a16="http://schemas.microsoft.com/office/drawing/2014/main" id="{2DC9A33B-CE92-435C-9DB9-C85E6938D6B9}"/>
              </a:ext>
            </a:extLst>
          </p:cNvPr>
          <p:cNvSpPr txBox="1">
            <a:spLocks/>
          </p:cNvSpPr>
          <p:nvPr/>
        </p:nvSpPr>
        <p:spPr bwMode="auto">
          <a:xfrm>
            <a:off x="5131915" y="1782403"/>
            <a:ext cx="5132160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  <a:defRPr/>
            </a:pPr>
            <a:r>
              <a:rPr lang="it-IT" sz="2000" b="1" dirty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ＭＳ Ｐゴシック"/>
                <a:sym typeface="Gill Sans" pitchFamily="1" charset="0"/>
              </a:rPr>
              <a:t>ITS area tecnologica nuove tecnologie per il made in Italy  ambito sistema casa e area tecnologica efficienza energetica. </a:t>
            </a:r>
            <a:r>
              <a:rPr lang="it-IT" sz="2000" b="1" dirty="0">
                <a:solidFill>
                  <a:srgbClr val="6CA128"/>
                </a:solidFill>
                <a:latin typeface="Arial" pitchFamily="34" charset="0"/>
                <a:cs typeface="ＭＳ Ｐゴシック"/>
                <a:sym typeface="Gill Sans" pitchFamily="1" charset="0"/>
              </a:rPr>
              <a:t>Sede dei corsi: Ferrara e Ravenna</a:t>
            </a:r>
            <a:endParaRPr lang="en-GB" sz="2200" b="1" dirty="0">
              <a:solidFill>
                <a:srgbClr val="595959"/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34DA440-8494-4393-9621-30DDC3369A2F}"/>
              </a:ext>
            </a:extLst>
          </p:cNvPr>
          <p:cNvSpPr txBox="1"/>
          <p:nvPr/>
        </p:nvSpPr>
        <p:spPr>
          <a:xfrm>
            <a:off x="1933575" y="3890099"/>
            <a:ext cx="8001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LA NUOVA PROGRAMMAZIONE</a:t>
            </a:r>
          </a:p>
          <a:p>
            <a:pPr marL="457200" indent="-457200">
              <a:buFont typeface="+mj-lt"/>
              <a:buAutoNum type="arabicParenR"/>
            </a:pP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Tecnico superiore per il risparmio energetico nell’edilizia sostenibile, Ferrara</a:t>
            </a:r>
          </a:p>
          <a:p>
            <a:pPr marL="457200" indent="-457200">
              <a:buFont typeface="+mj-lt"/>
              <a:buAutoNum type="arabicParenR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Tecnico superiore per l’approvvigionamento energetico e la costruzione di impianti, Ravenna</a:t>
            </a:r>
          </a:p>
          <a:p>
            <a:pPr marL="457200" indent="-457200">
              <a:buFont typeface="+mj-lt"/>
              <a:buAutoNum type="arabicParenR"/>
            </a:pPr>
            <a:r>
              <a:rPr lang="it-IT" dirty="0">
                <a:solidFill>
                  <a:srgbClr val="FF0000"/>
                </a:solidFill>
              </a:rPr>
              <a:t>Tecnico superiore per la gestione e la verifica di impianti energetici, Ravenna</a:t>
            </a:r>
          </a:p>
        </p:txBody>
      </p:sp>
    </p:spTree>
    <p:extLst>
      <p:ext uri="{BB962C8B-B14F-4D97-AF65-F5344CB8AC3E}">
        <p14:creationId xmlns:p14="http://schemas.microsoft.com/office/powerpoint/2010/main" val="1364068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968015-8C79-614B-A864-85175F5CCAD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dirty="0"/>
              <a:t>gli </a:t>
            </a:r>
            <a:r>
              <a:rPr lang="it-IT" dirty="0" err="1"/>
              <a:t>its</a:t>
            </a:r>
            <a:r>
              <a:rPr lang="it-IT" dirty="0"/>
              <a:t> in Emilia </a:t>
            </a:r>
            <a:r>
              <a:rPr lang="it-IT" dirty="0" err="1"/>
              <a:t>romagna</a:t>
            </a:r>
            <a:r>
              <a:rPr lang="it-IT" dirty="0"/>
              <a:t> … </a:t>
            </a:r>
            <a:endParaRPr lang="it-IT" dirty="0">
              <a:highlight>
                <a:srgbClr val="FFFF00"/>
              </a:highlight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F732830-6958-D645-8407-851A11B9682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4075" y="6147754"/>
            <a:ext cx="1759320" cy="723210"/>
          </a:xfrm>
          <a:prstGeom prst="rect">
            <a:avLst/>
          </a:prstGeom>
        </p:spPr>
      </p:pic>
      <p:pic>
        <p:nvPicPr>
          <p:cNvPr id="8" name="Picture 20" descr="http://itsmaker.it/wp-content/themes/ITSMaker/assets/images/logo_ITS.png">
            <a:extLst>
              <a:ext uri="{FF2B5EF4-FFF2-40B4-BE49-F238E27FC236}">
                <a16:creationId xmlns:a16="http://schemas.microsoft.com/office/drawing/2014/main" id="{5F42D70F-4CD6-4E2F-AC8D-635F2452A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46056" y="1456214"/>
            <a:ext cx="1967592" cy="1265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9">
            <a:extLst>
              <a:ext uri="{FF2B5EF4-FFF2-40B4-BE49-F238E27FC236}">
                <a16:creationId xmlns:a16="http://schemas.microsoft.com/office/drawing/2014/main" id="{5D5045B9-4ABC-428C-B602-55DD1958FBB9}"/>
              </a:ext>
            </a:extLst>
          </p:cNvPr>
          <p:cNvSpPr txBox="1">
            <a:spLocks/>
          </p:cNvSpPr>
          <p:nvPr/>
        </p:nvSpPr>
        <p:spPr bwMode="auto">
          <a:xfrm>
            <a:off x="5457098" y="1232896"/>
            <a:ext cx="5483224" cy="184665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b="1" dirty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ITS per le nuove tecnologie per il made in Italy sistema meccanica automazione industriale. </a:t>
            </a:r>
          </a:p>
          <a:p>
            <a:pPr>
              <a:defRPr/>
            </a:pPr>
            <a:r>
              <a:rPr lang="it-IT" b="1" dirty="0">
                <a:solidFill>
                  <a:srgbClr val="6CA128"/>
                </a:solidFill>
                <a:ea typeface="ＭＳ Ｐゴシック"/>
                <a:cs typeface="ＭＳ Ｐゴシック"/>
              </a:rPr>
              <a:t>Sede dei corsi: Fornovo Taro (PR), Piacenza, Reggio Emilia, Modena, Bologna, Forlì e Rimini</a:t>
            </a:r>
            <a:endParaRPr lang="it-IT" dirty="0">
              <a:solidFill>
                <a:srgbClr val="6CA128"/>
              </a:solidFill>
              <a:ea typeface="ＭＳ Ｐゴシック"/>
              <a:cs typeface="ＭＳ Ｐゴシック"/>
            </a:endParaRPr>
          </a:p>
          <a:p>
            <a:pPr>
              <a:spcBef>
                <a:spcPts val="2400"/>
              </a:spcBef>
              <a:defRPr/>
            </a:pPr>
            <a:endParaRPr lang="en-GB" sz="2200" b="1" dirty="0">
              <a:solidFill>
                <a:schemeClr val="bg2">
                  <a:lumMod val="75000"/>
                </a:schemeClr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118E0EC-C30A-4AF9-B03A-D51CE92F0B9D}"/>
              </a:ext>
            </a:extLst>
          </p:cNvPr>
          <p:cNvSpPr txBox="1"/>
          <p:nvPr/>
        </p:nvSpPr>
        <p:spPr>
          <a:xfrm>
            <a:off x="1251678" y="3016474"/>
            <a:ext cx="1000125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chemeClr val="accent2">
                    <a:lumMod val="75000"/>
                  </a:schemeClr>
                </a:solidFill>
              </a:rPr>
              <a:t>LA NUOVA PROGRAMMAZIONE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1600" dirty="0">
                <a:solidFill>
                  <a:schemeClr val="accent2">
                    <a:lumMod val="75000"/>
                  </a:schemeClr>
                </a:solidFill>
              </a:rPr>
              <a:t>Tecnico superiore per i metodi e le tecnologie per lo sviluppo di sistemi software, Bologna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1600" dirty="0">
                <a:solidFill>
                  <a:schemeClr val="accent2">
                    <a:lumMod val="75000"/>
                  </a:schemeClr>
                </a:solidFill>
              </a:rPr>
              <a:t>Tecnico superiore per l'innovazione di processi e prodotti meccanici, Modena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1600" dirty="0">
                <a:solidFill>
                  <a:schemeClr val="accent2">
                    <a:lumMod val="75000"/>
                  </a:schemeClr>
                </a:solidFill>
              </a:rPr>
              <a:t>Tecnico superiore per l'automazione ed i sistemi meccatronici, Reggio Emilia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1600" dirty="0">
                <a:solidFill>
                  <a:schemeClr val="accent2">
                    <a:lumMod val="75000"/>
                  </a:schemeClr>
                </a:solidFill>
              </a:rPr>
              <a:t>Tecnico superiore per il marketing e l'internazionalizzazione delle imprese, Modena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1600" dirty="0">
                <a:solidFill>
                  <a:schemeClr val="accent2">
                    <a:lumMod val="75000"/>
                  </a:schemeClr>
                </a:solidFill>
              </a:rPr>
              <a:t>Tecnico superiore per l'innovazione di processi e prodotti meccanici, Fornovo di Taro (PR)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1600" dirty="0">
                <a:solidFill>
                  <a:schemeClr val="accent2">
                    <a:lumMod val="75000"/>
                  </a:schemeClr>
                </a:solidFill>
              </a:rPr>
              <a:t>Tecnico superiore per l'automazione ed i sistemi meccatronici, Rimini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1600" dirty="0">
                <a:solidFill>
                  <a:schemeClr val="accent2">
                    <a:lumMod val="75000"/>
                  </a:schemeClr>
                </a:solidFill>
              </a:rPr>
              <a:t>Tecnico superiore per l'innovazione di processi e prodotti meccanici, Modena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1600" dirty="0">
                <a:solidFill>
                  <a:srgbClr val="FF0000"/>
                </a:solidFill>
              </a:rPr>
              <a:t>Tecnico superiore per l'innovazione di processi e prodotti meccanici, Modena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1600" dirty="0">
                <a:solidFill>
                  <a:schemeClr val="accent2">
                    <a:lumMod val="75000"/>
                  </a:schemeClr>
                </a:solidFill>
              </a:rPr>
              <a:t>Tecnico superiore per l'innovazione di processi e prodotti meccanici, Forlì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1600" dirty="0">
                <a:solidFill>
                  <a:schemeClr val="accent2">
                    <a:lumMod val="75000"/>
                  </a:schemeClr>
                </a:solidFill>
              </a:rPr>
              <a:t>Tecnico superiore per l'automazione ed i sistemi meccatronici, Bologna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1600" dirty="0">
                <a:solidFill>
                  <a:schemeClr val="accent2">
                    <a:lumMod val="75000"/>
                  </a:schemeClr>
                </a:solidFill>
              </a:rPr>
              <a:t>Tecnico superiore per l'innovazione di processi e prodotti meccanici, Reggio Emilia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1600" dirty="0">
                <a:solidFill>
                  <a:srgbClr val="FF0000"/>
                </a:solidFill>
              </a:rPr>
              <a:t>Tecnico superiore per l'innovazione di processi e prodotti meccanici, Reggio Emilia</a:t>
            </a:r>
          </a:p>
          <a:p>
            <a:pPr marL="457200" indent="-457200">
              <a:buFont typeface="+mj-lt"/>
              <a:buAutoNum type="arabicParenR"/>
            </a:pPr>
            <a:r>
              <a:rPr lang="it-IT" sz="1600" dirty="0">
                <a:solidFill>
                  <a:srgbClr val="FF0000"/>
                </a:solidFill>
              </a:rPr>
              <a:t>Tecnico superiore per l'innovazione di processi e prodotti meccanici, Piacenza</a:t>
            </a:r>
          </a:p>
        </p:txBody>
      </p:sp>
    </p:spTree>
    <p:extLst>
      <p:ext uri="{BB962C8B-B14F-4D97-AF65-F5344CB8AC3E}">
        <p14:creationId xmlns:p14="http://schemas.microsoft.com/office/powerpoint/2010/main" val="4251216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968015-8C79-614B-A864-85175F5CCAD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dirty="0"/>
              <a:t>gli </a:t>
            </a:r>
            <a:r>
              <a:rPr lang="it-IT" dirty="0" err="1"/>
              <a:t>its</a:t>
            </a:r>
            <a:r>
              <a:rPr lang="it-IT" dirty="0"/>
              <a:t> in Emilia </a:t>
            </a:r>
            <a:r>
              <a:rPr lang="it-IT" dirty="0" err="1"/>
              <a:t>romagna</a:t>
            </a:r>
            <a:r>
              <a:rPr lang="it-IT" dirty="0"/>
              <a:t> … </a:t>
            </a:r>
            <a:endParaRPr lang="it-IT" dirty="0">
              <a:highlight>
                <a:srgbClr val="FFFF00"/>
              </a:highlight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F732830-6958-D645-8407-851A11B9682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4075" y="6147754"/>
            <a:ext cx="1759320" cy="723210"/>
          </a:xfrm>
          <a:prstGeom prst="rect">
            <a:avLst/>
          </a:prstGeom>
        </p:spPr>
      </p:pic>
      <p:pic>
        <p:nvPicPr>
          <p:cNvPr id="14" name="Picture 24" descr="logo fitstic">
            <a:extLst>
              <a:ext uri="{FF2B5EF4-FFF2-40B4-BE49-F238E27FC236}">
                <a16:creationId xmlns:a16="http://schemas.microsoft.com/office/drawing/2014/main" id="{9DF745DF-B458-4573-A475-A1AE76178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1678" y="1538421"/>
            <a:ext cx="2080804" cy="1170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9">
            <a:extLst>
              <a:ext uri="{FF2B5EF4-FFF2-40B4-BE49-F238E27FC236}">
                <a16:creationId xmlns:a16="http://schemas.microsoft.com/office/drawing/2014/main" id="{A0917024-B974-41CC-8F37-9E14B13D2907}"/>
              </a:ext>
            </a:extLst>
          </p:cNvPr>
          <p:cNvSpPr txBox="1">
            <a:spLocks/>
          </p:cNvSpPr>
          <p:nvPr/>
        </p:nvSpPr>
        <p:spPr bwMode="auto">
          <a:xfrm>
            <a:off x="5506436" y="1307961"/>
            <a:ext cx="5034743" cy="16312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b="1" dirty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ITS per le tecnologie dell'informazione, e della comunicazione </a:t>
            </a:r>
          </a:p>
          <a:p>
            <a:pPr>
              <a:defRPr/>
            </a:pPr>
            <a:r>
              <a:rPr lang="it-IT" sz="2000" b="1" dirty="0">
                <a:solidFill>
                  <a:srgbClr val="6CA128"/>
                </a:solidFill>
                <a:ea typeface="ＭＳ Ｐゴシック"/>
                <a:cs typeface="ＭＳ Ｐゴシック"/>
              </a:rPr>
              <a:t>Sede dei corsi: Modena, Carpi (MO), Bologna, Casalecchio di Reno (BO), Ferrara, Imola e Cesena</a:t>
            </a:r>
            <a:endParaRPr lang="it-IT" sz="2000" dirty="0">
              <a:solidFill>
                <a:srgbClr val="6CA128"/>
              </a:solidFill>
              <a:ea typeface="ＭＳ Ｐゴシック"/>
              <a:cs typeface="ＭＳ Ｐゴシック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E1DE586-773F-4FF7-9B09-F8C5A0A16443}"/>
              </a:ext>
            </a:extLst>
          </p:cNvPr>
          <p:cNvSpPr txBox="1"/>
          <p:nvPr/>
        </p:nvSpPr>
        <p:spPr>
          <a:xfrm>
            <a:off x="1251678" y="3112304"/>
            <a:ext cx="1004887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LA NUOVA PROGRAMMAZIONE</a:t>
            </a:r>
          </a:p>
          <a:p>
            <a:pPr marL="457200" indent="-457200">
              <a:buFont typeface="+mj-lt"/>
              <a:buAutoNum type="arabicParenR"/>
            </a:pP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Tecnico superiore per i metodi e le tecnologie per lo sviluppo di sistemi software, Modena</a:t>
            </a:r>
          </a:p>
          <a:p>
            <a:pPr marL="457200" indent="-457200">
              <a:buFont typeface="+mj-lt"/>
              <a:buAutoNum type="arabicParenR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Tecnico superiore di processo, prodotto, comunicazione e marketing per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iI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settore tessile - abbigliamento – moda, Carpi (MO)</a:t>
            </a:r>
          </a:p>
          <a:p>
            <a:pPr marL="457200" indent="-457200">
              <a:buFont typeface="+mj-lt"/>
              <a:buAutoNum type="arabicParenR"/>
            </a:pPr>
            <a:r>
              <a:rPr lang="it-IT" dirty="0">
                <a:solidFill>
                  <a:srgbClr val="FF0000"/>
                </a:solidFill>
              </a:rPr>
              <a:t>Tecnico superiore per le architetture e le infrastrutture per i sistemi di comunicazione, Imola (BO)</a:t>
            </a:r>
          </a:p>
          <a:p>
            <a:pPr marL="457200" indent="-457200">
              <a:buFont typeface="+mj-lt"/>
              <a:buAutoNum type="arabicParenR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Tecnico superiore per i metodi e le tecnologie per lo sviluppo di sistemi software, Bologna</a:t>
            </a:r>
          </a:p>
          <a:p>
            <a:pPr marL="457200" indent="-457200">
              <a:buFont typeface="+mj-lt"/>
              <a:buAutoNum type="arabicParenR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Tecnico superiore per i metodi e le tecnologie per lo sviluppo di sistemi software, Cesena</a:t>
            </a:r>
          </a:p>
          <a:p>
            <a:pPr marL="457200" indent="-457200">
              <a:buFont typeface="+mj-lt"/>
              <a:buAutoNum type="arabicParenR"/>
            </a:pPr>
            <a:r>
              <a:rPr lang="it-IT" dirty="0">
                <a:solidFill>
                  <a:srgbClr val="FF0000"/>
                </a:solidFill>
              </a:rPr>
              <a:t>Tecnico superiore per le architetture e le infrastrutture per i sistemi di comunicazione, Ferrara</a:t>
            </a:r>
          </a:p>
          <a:p>
            <a:pPr marL="457200" indent="-457200">
              <a:buFont typeface="+mj-lt"/>
              <a:buAutoNum type="arabicParenR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Tecnico superiore per l’organizzazione e la fruizione dell’informazione e della conoscenza, Bologna</a:t>
            </a:r>
          </a:p>
        </p:txBody>
      </p:sp>
    </p:spTree>
    <p:extLst>
      <p:ext uri="{BB962C8B-B14F-4D97-AF65-F5344CB8AC3E}">
        <p14:creationId xmlns:p14="http://schemas.microsoft.com/office/powerpoint/2010/main" val="1389786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968015-8C79-614B-A864-85175F5CCAD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dirty="0"/>
              <a:t>gli </a:t>
            </a:r>
            <a:r>
              <a:rPr lang="it-IT" dirty="0" err="1"/>
              <a:t>its</a:t>
            </a:r>
            <a:r>
              <a:rPr lang="it-IT" dirty="0"/>
              <a:t> in Emilia </a:t>
            </a:r>
            <a:r>
              <a:rPr lang="it-IT" dirty="0" err="1"/>
              <a:t>romagna</a:t>
            </a:r>
            <a:r>
              <a:rPr lang="it-IT" dirty="0"/>
              <a:t> … </a:t>
            </a:r>
            <a:endParaRPr lang="it-IT" dirty="0">
              <a:highlight>
                <a:srgbClr val="FFFF00"/>
              </a:highlight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F732830-6958-D645-8407-851A11B9682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4075" y="6147754"/>
            <a:ext cx="1759320" cy="723210"/>
          </a:xfrm>
          <a:prstGeom prst="rect">
            <a:avLst/>
          </a:prstGeom>
        </p:spPr>
      </p:pic>
      <p:pic>
        <p:nvPicPr>
          <p:cNvPr id="10" name="Picture 25">
            <a:extLst>
              <a:ext uri="{FF2B5EF4-FFF2-40B4-BE49-F238E27FC236}">
                <a16:creationId xmlns:a16="http://schemas.microsoft.com/office/drawing/2014/main" id="{21D1FB8A-5631-4141-92C8-665781EAD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325" y="1478119"/>
            <a:ext cx="2631848" cy="102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9">
            <a:extLst>
              <a:ext uri="{FF2B5EF4-FFF2-40B4-BE49-F238E27FC236}">
                <a16:creationId xmlns:a16="http://schemas.microsoft.com/office/drawing/2014/main" id="{5E54F6D2-89A8-4ED1-8544-C8841A179A31}"/>
              </a:ext>
            </a:extLst>
          </p:cNvPr>
          <p:cNvSpPr txBox="1">
            <a:spLocks/>
          </p:cNvSpPr>
          <p:nvPr/>
        </p:nvSpPr>
        <p:spPr bwMode="auto">
          <a:xfrm>
            <a:off x="6674667" y="1640583"/>
            <a:ext cx="4880527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2400"/>
              </a:spcBef>
              <a:defRPr/>
            </a:pPr>
            <a:r>
              <a:rPr lang="it-IT" sz="2000" b="1" dirty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ITS mobilità sostenibile e logistica.  </a:t>
            </a:r>
            <a:r>
              <a:rPr lang="it-IT" sz="2000" b="1" dirty="0">
                <a:solidFill>
                  <a:srgbClr val="6CA128"/>
                </a:solidFill>
                <a:ea typeface="ＭＳ Ｐゴシック"/>
                <a:cs typeface="ＭＳ Ｐゴシック"/>
              </a:rPr>
              <a:t>Sede dei corsi: Piacenza, Bologna</a:t>
            </a:r>
            <a:endParaRPr lang="en-GB" sz="2000" b="1" dirty="0">
              <a:solidFill>
                <a:srgbClr val="6CA128"/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2544778-E05D-48FA-A36C-270DA67B3063}"/>
              </a:ext>
            </a:extLst>
          </p:cNvPr>
          <p:cNvSpPr txBox="1"/>
          <p:nvPr/>
        </p:nvSpPr>
        <p:spPr>
          <a:xfrm>
            <a:off x="1828800" y="3744843"/>
            <a:ext cx="8610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LA NUOVA PROGRAMMAZIONE</a:t>
            </a:r>
          </a:p>
          <a:p>
            <a:pPr marL="457200" indent="-457200">
              <a:buFont typeface="+mj-lt"/>
              <a:buAutoNum type="arabicParenR"/>
            </a:pP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Tecnico superiore per la mobilità delle persone e delle merci, Bentivoglio-Bologna</a:t>
            </a:r>
          </a:p>
          <a:p>
            <a:pPr marL="457200" indent="-457200">
              <a:buFont typeface="+mj-lt"/>
              <a:buAutoNum type="arabicParenR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Tecnico superiore per l’infomobilità e le infrastrutture logistiche, Piacenza</a:t>
            </a:r>
          </a:p>
        </p:txBody>
      </p:sp>
    </p:spTree>
    <p:extLst>
      <p:ext uri="{BB962C8B-B14F-4D97-AF65-F5344CB8AC3E}">
        <p14:creationId xmlns:p14="http://schemas.microsoft.com/office/powerpoint/2010/main" val="2044361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968015-8C79-614B-A864-85175F5CCADA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it-IT" dirty="0"/>
              <a:t>gli </a:t>
            </a:r>
            <a:r>
              <a:rPr lang="it-IT" dirty="0" err="1"/>
              <a:t>its</a:t>
            </a:r>
            <a:r>
              <a:rPr lang="it-IT" dirty="0"/>
              <a:t> in Emilia </a:t>
            </a:r>
            <a:r>
              <a:rPr lang="it-IT" dirty="0" err="1"/>
              <a:t>romagna</a:t>
            </a:r>
            <a:r>
              <a:rPr lang="it-IT" dirty="0"/>
              <a:t> … </a:t>
            </a:r>
            <a:endParaRPr lang="it-IT" dirty="0">
              <a:highlight>
                <a:srgbClr val="FFFF00"/>
              </a:highlight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8F732830-6958-D645-8407-851A11B9682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64075" y="6147754"/>
            <a:ext cx="1759320" cy="723210"/>
          </a:xfrm>
          <a:prstGeom prst="rect">
            <a:avLst/>
          </a:prstGeom>
        </p:spPr>
      </p:pic>
      <p:pic>
        <p:nvPicPr>
          <p:cNvPr id="12" name="Picture 22" descr="Logo">
            <a:extLst>
              <a:ext uri="{FF2B5EF4-FFF2-40B4-BE49-F238E27FC236}">
                <a16:creationId xmlns:a16="http://schemas.microsoft.com/office/drawing/2014/main" id="{D15B574F-BEDE-4354-A23B-929D3A0A3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6428" y="1553049"/>
            <a:ext cx="3046642" cy="50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9">
            <a:extLst>
              <a:ext uri="{FF2B5EF4-FFF2-40B4-BE49-F238E27FC236}">
                <a16:creationId xmlns:a16="http://schemas.microsoft.com/office/drawing/2014/main" id="{15F7BC07-0E88-446B-B675-CFC503DE9072}"/>
              </a:ext>
            </a:extLst>
          </p:cNvPr>
          <p:cNvSpPr txBox="1">
            <a:spLocks/>
          </p:cNvSpPr>
          <p:nvPr/>
        </p:nvSpPr>
        <p:spPr bwMode="auto">
          <a:xfrm>
            <a:off x="6674667" y="1452414"/>
            <a:ext cx="4227376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000" b="1" dirty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ITS Nuove tecnologie della vita</a:t>
            </a:r>
            <a:endParaRPr lang="it-IT" sz="2000" dirty="0">
              <a:ea typeface="ＭＳ Ｐゴシック"/>
              <a:cs typeface="ＭＳ Ｐゴシック"/>
            </a:endParaRPr>
          </a:p>
          <a:p>
            <a:pPr>
              <a:defRPr/>
            </a:pPr>
            <a:r>
              <a:rPr lang="it-IT" sz="2000" b="1" dirty="0">
                <a:solidFill>
                  <a:srgbClr val="6CA128"/>
                </a:solidFill>
                <a:ea typeface="ＭＳ Ｐゴシック"/>
                <a:cs typeface="ＭＳ Ｐゴシック"/>
              </a:rPr>
              <a:t>Sede dei corsi: Mirandola (MO)</a:t>
            </a:r>
            <a:endParaRPr lang="en-GB" sz="2000" b="1" dirty="0">
              <a:solidFill>
                <a:srgbClr val="6CA128"/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3C399E3-29D6-45B1-8B81-10A117C88F30}"/>
              </a:ext>
            </a:extLst>
          </p:cNvPr>
          <p:cNvSpPr txBox="1"/>
          <p:nvPr/>
        </p:nvSpPr>
        <p:spPr>
          <a:xfrm>
            <a:off x="1595437" y="2944546"/>
            <a:ext cx="900112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LA NUOVA PROGRAMMAZIONE</a:t>
            </a:r>
          </a:p>
          <a:p>
            <a:endParaRPr lang="it-IT" dirty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arenR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Tecnico superiore per la produzione di apparecchi e dispositivi diagnostici, terapeutici e riabilitativi, Mirandola (Mo)</a:t>
            </a:r>
          </a:p>
          <a:p>
            <a:pPr marL="457200" indent="-457200">
              <a:buFont typeface="+mj-lt"/>
              <a:buAutoNum type="arabicParenR"/>
            </a:pP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Tecnico superiore per la produzione di apparecchi e dispositivi diagnostici, terapeutici e riabilitativi, Mirandola (Mo)</a:t>
            </a:r>
          </a:p>
        </p:txBody>
      </p:sp>
    </p:spTree>
    <p:extLst>
      <p:ext uri="{BB962C8B-B14F-4D97-AF65-F5344CB8AC3E}">
        <p14:creationId xmlns:p14="http://schemas.microsoft.com/office/powerpoint/2010/main" val="344828584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984</Words>
  <Application>Microsoft Office PowerPoint</Application>
  <PresentationFormat>Widescreen</PresentationFormat>
  <Paragraphs>94</Paragraphs>
  <Slides>10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Helvetica</vt:lpstr>
      <vt:lpstr>Impact</vt:lpstr>
      <vt:lpstr>Badge</vt:lpstr>
      <vt:lpstr>Presentazione standard di PowerPoint</vt:lpstr>
      <vt:lpstr>Presentazione standard di PowerPoint</vt:lpstr>
      <vt:lpstr>Presentazione standard di PowerPoint</vt:lpstr>
      <vt:lpstr>gli its in Emilia romagna … </vt:lpstr>
      <vt:lpstr>gli its in Emilia romagna … </vt:lpstr>
      <vt:lpstr>gli its in Emilia romagna … </vt:lpstr>
      <vt:lpstr>gli its in Emilia romagna … </vt:lpstr>
      <vt:lpstr>gli its in Emilia romagna … </vt:lpstr>
      <vt:lpstr>gli its in Emilia romagna … </vt:lpstr>
      <vt:lpstr>gli its in Emilia romagna 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Cinzia Tafuro</dc:creator>
  <cp:lastModifiedBy>Cinzia Tafuro</cp:lastModifiedBy>
  <cp:revision>2</cp:revision>
  <dcterms:created xsi:type="dcterms:W3CDTF">2021-07-22T10:44:50Z</dcterms:created>
  <dcterms:modified xsi:type="dcterms:W3CDTF">2021-07-22T10:59:15Z</dcterms:modified>
</cp:coreProperties>
</file>